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5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8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0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7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7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3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1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0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6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547BD-A7C2-4AF8-AD4B-8618DCAFB1F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06B6-6898-4612-BB2D-2FAFD9FFB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6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166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МБУК «ЦМБС»  </a:t>
            </a:r>
            <a:r>
              <a:rPr lang="ru-RU" sz="1400" b="1" dirty="0" err="1" smtClean="0">
                <a:solidFill>
                  <a:srgbClr val="FF0000"/>
                </a:solidFill>
              </a:rPr>
              <a:t>Вачского</a:t>
            </a:r>
            <a:r>
              <a:rPr lang="ru-RU" sz="1400" b="1" dirty="0" smtClean="0">
                <a:solidFill>
                  <a:srgbClr val="FF0000"/>
                </a:solidFill>
              </a:rPr>
              <a:t>  района  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Нижегородской области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Алтунинская  сельская  библиотека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120" y="759242"/>
            <a:ext cx="8523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Конструктор  космических  </a:t>
            </a: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кораблей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Татьяна\Desktop\0005-005-Sergej-Pavlovich-Koroljov1907-1966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0" r="46619" b="3206"/>
          <a:stretch/>
        </p:blipFill>
        <p:spPr bwMode="auto">
          <a:xfrm>
            <a:off x="851963" y="2924944"/>
            <a:ext cx="3263607" cy="3665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3284984"/>
            <a:ext cx="4283968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«Всем  смыслом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</a:rPr>
              <a:t>оей  жизни,  стало  одно   - пробиться  к  звёздам!»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Сергей Королёв.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104" y="2348422"/>
            <a:ext cx="596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115  лет  со  дня  рождения  Сергея  Павловича  Королёва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9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rgbClr val="0070C0"/>
                </a:solidFill>
              </a:rPr>
              <a:t>С 14 по 16 июня 1963 года — совместный полёт космонавтов В. Ф. Быковского и В. В. Терешковой на космических кораблях «Восток-5» и «Восток-6» — изучается возможность полёта в космос женщины.</a:t>
            </a:r>
          </a:p>
          <a:p>
            <a:pPr fontAlgn="base"/>
            <a:r>
              <a:rPr lang="ru-RU" sz="1200" b="1" dirty="0">
                <a:solidFill>
                  <a:srgbClr val="0070C0"/>
                </a:solidFill>
              </a:rPr>
              <a:t>За ними — с 12 по 13 октября 1964 года — в космосе экипаж из трёх человек различных специальностей: командира корабля, бортинженера и врача на более сложном космическом корабле «Восход».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385"/>
            <a:ext cx="3456384" cy="258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9841"/>
            <a:ext cx="374441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66" y="2805963"/>
            <a:ext cx="4479122" cy="335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6063"/>
            <a:ext cx="3496612" cy="2622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4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4901" r="6636" b="27310"/>
          <a:stretch/>
        </p:blipFill>
        <p:spPr bwMode="auto">
          <a:xfrm>
            <a:off x="251520" y="260648"/>
            <a:ext cx="5325826" cy="306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269354"/>
            <a:ext cx="3059832" cy="32316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    В </a:t>
            </a:r>
            <a:r>
              <a:rPr lang="ru-RU" sz="1200" b="1" dirty="0">
                <a:solidFill>
                  <a:srgbClr val="FF0000"/>
                </a:solidFill>
              </a:rPr>
              <a:t>1966 году Академия наук СССР учредила золотую медаль имени С. П. Королёва «За выдающиеся заслуги в области ракетно-космической техники». Учреждены стипендии имени С. П. Королёва для студентов высших учебных заведений. В Житомире, в Москве, на Байконуре и в ряде других городов сооружены памятники учёному, созданы мемориальные дома-музеи. Его имя носят Самарский государственный аэрокосмический университет, город в Московской </a:t>
            </a:r>
            <a:r>
              <a:rPr lang="ru-RU" sz="1200" b="1" dirty="0">
                <a:ln w="28575">
                  <a:noFill/>
                </a:ln>
                <a:solidFill>
                  <a:srgbClr val="FF0000"/>
                </a:solidFill>
              </a:rPr>
              <a:t>области</a:t>
            </a:r>
            <a:r>
              <a:rPr lang="ru-RU" sz="1200" b="1" dirty="0">
                <a:solidFill>
                  <a:srgbClr val="FF0000"/>
                </a:solidFill>
              </a:rPr>
              <a:t>, улицы многих городов, два научно-исследовательских судна, высокогорный пик на Памире, перевал на Тянь-Шане, астероид, крупный кратер на Луне.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73" y="3326609"/>
            <a:ext cx="4256353" cy="319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2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234"/>
            <a:ext cx="8280920" cy="6210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7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C00000"/>
                </a:solidFill>
              </a:rPr>
              <a:t>Сергей Павлович Королев </a:t>
            </a:r>
            <a:r>
              <a:rPr lang="ru-RU" dirty="0"/>
              <a:t>– </a:t>
            </a:r>
            <a:r>
              <a:rPr lang="ru-RU" dirty="0">
                <a:solidFill>
                  <a:srgbClr val="7030A0"/>
                </a:solidFill>
              </a:rPr>
              <a:t>человек, который вывел людей в космос. </a:t>
            </a:r>
            <a:r>
              <a:rPr lang="ru-RU" b="1" i="1" dirty="0">
                <a:solidFill>
                  <a:srgbClr val="7030A0"/>
                </a:solidFill>
              </a:rPr>
              <a:t>«…То, что казалось несбыточным на протяжении веков, что ещё вчера было лишь дерзновенной мечтой, сегодня становится реальной задачей, а завтра – свершением. Нет преград человеческой мысли!». </a:t>
            </a:r>
            <a:r>
              <a:rPr lang="ru-RU" i="1" dirty="0">
                <a:solidFill>
                  <a:srgbClr val="7030A0"/>
                </a:solidFill>
              </a:rPr>
              <a:t>С. П. Королёв</a:t>
            </a:r>
            <a:r>
              <a:rPr lang="ru-RU" dirty="0">
                <a:solidFill>
                  <a:srgbClr val="7030A0"/>
                </a:solidFill>
              </a:rPr>
              <a:t>1906-1966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8" t="17445" r="4005" b="28125"/>
          <a:stretch/>
        </p:blipFill>
        <p:spPr bwMode="auto">
          <a:xfrm>
            <a:off x="827584" y="2204864"/>
            <a:ext cx="3096344" cy="431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220486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С. П. </a:t>
            </a:r>
            <a:r>
              <a:rPr lang="ru-RU" sz="1400" b="1" dirty="0" smtClean="0">
                <a:solidFill>
                  <a:srgbClr val="0070C0"/>
                </a:solidFill>
              </a:rPr>
              <a:t>Королев  - крупнейшая </a:t>
            </a:r>
            <a:r>
              <a:rPr lang="ru-RU" sz="1400" b="1" dirty="0">
                <a:solidFill>
                  <a:srgbClr val="0070C0"/>
                </a:solidFill>
              </a:rPr>
              <a:t>фигура XX века в области космического ракетостроения и </a:t>
            </a:r>
            <a:r>
              <a:rPr lang="ru-RU" sz="1400" b="1" dirty="0" smtClean="0">
                <a:solidFill>
                  <a:srgbClr val="0070C0"/>
                </a:solidFill>
              </a:rPr>
              <a:t>кораблестроения. Основоположник </a:t>
            </a:r>
            <a:r>
              <a:rPr lang="ru-RU" sz="1400" b="1" dirty="0">
                <a:solidFill>
                  <a:srgbClr val="0070C0"/>
                </a:solidFill>
              </a:rPr>
              <a:t>практической </a:t>
            </a:r>
            <a:r>
              <a:rPr lang="ru-RU" sz="1400" b="1" dirty="0" smtClean="0">
                <a:solidFill>
                  <a:srgbClr val="0070C0"/>
                </a:solidFill>
              </a:rPr>
              <a:t>космонавтики. </a:t>
            </a:r>
            <a:r>
              <a:rPr lang="ru-RU" sz="1400" b="1" dirty="0">
                <a:solidFill>
                  <a:srgbClr val="0070C0"/>
                </a:solidFill>
              </a:rPr>
              <a:t>Создатель советской ракетно-космической </a:t>
            </a:r>
            <a:r>
              <a:rPr lang="ru-RU" sz="1400" b="1" dirty="0" smtClean="0">
                <a:solidFill>
                  <a:srgbClr val="0070C0"/>
                </a:solidFill>
              </a:rPr>
              <a:t>техники. </a:t>
            </a:r>
            <a:r>
              <a:rPr lang="ru-RU" sz="1400" b="1" dirty="0">
                <a:solidFill>
                  <a:srgbClr val="0070C0"/>
                </a:solidFill>
              </a:rPr>
              <a:t>Благодаря его идеям был осуществлён запуск первого искусственного спутника Земли и первого космонавта Юрия </a:t>
            </a:r>
            <a:r>
              <a:rPr lang="ru-RU" sz="1400" b="1" dirty="0" smtClean="0">
                <a:solidFill>
                  <a:srgbClr val="0070C0"/>
                </a:solidFill>
              </a:rPr>
              <a:t>Гагарина.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9" t="21874" r="3740" b="18001"/>
          <a:stretch/>
        </p:blipFill>
        <p:spPr bwMode="auto">
          <a:xfrm>
            <a:off x="5326383" y="3933056"/>
            <a:ext cx="3197898" cy="26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4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45365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Детство.   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</a:rPr>
              <a:t>    </a:t>
            </a:r>
            <a:r>
              <a:rPr lang="ru-RU" sz="1200" b="1" dirty="0" smtClean="0">
                <a:solidFill>
                  <a:srgbClr val="7030A0"/>
                </a:solidFill>
              </a:rPr>
              <a:t> Сергей Павлович Королев родился 30 декабря 1906 (12 января 1907) года на Украине, в г. Житомире в семье преподавателя словесности Павла Яковлевича Королева.     Отец – Павел Яковлевич Королев – очень одаренный трудолюбивый, но небогатый человек, был учителем житомирской гимназии. Мать – Мария Николаевна Москаленко купеческая дочка. Жизнь у родителей не сложилась с самого начала. Вскоре, после переезда в Киев, родители разошлись, когда Сереже было 5 лет.     По решению матери маленького Сережу отправили в Нежин к бабушке и дедушке по материной линии. Дедушка и бабушка очень любили внука, души в нем не чаяли. Мария Николаевна в это время исполнила давнишнее свое желание – поступила на Высшие женские курсы.    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1"/>
            <a:ext cx="4176464" cy="298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11126" r="9924" b="6933"/>
          <a:stretch/>
        </p:blipFill>
        <p:spPr bwMode="auto">
          <a:xfrm>
            <a:off x="4932040" y="3543786"/>
            <a:ext cx="3823514" cy="2772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61" y="104142"/>
            <a:ext cx="4110666" cy="308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65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62" y="260648"/>
            <a:ext cx="410154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7030A0"/>
                </a:solidFill>
              </a:rPr>
              <a:t>       1917 </a:t>
            </a:r>
            <a:r>
              <a:rPr lang="ru-RU" sz="1200" b="1" dirty="0">
                <a:solidFill>
                  <a:srgbClr val="7030A0"/>
                </a:solidFill>
              </a:rPr>
              <a:t>году мать Сережи и ее новый муж, молодой инженер Григорий Михайлович </a:t>
            </a:r>
            <a:r>
              <a:rPr lang="ru-RU" sz="1200" b="1" dirty="0" err="1">
                <a:solidFill>
                  <a:srgbClr val="7030A0"/>
                </a:solidFill>
              </a:rPr>
              <a:t>Баланин</a:t>
            </a:r>
            <a:r>
              <a:rPr lang="ru-RU" sz="1200" b="1" dirty="0">
                <a:solidFill>
                  <a:srgbClr val="7030A0"/>
                </a:solidFill>
              </a:rPr>
              <a:t>, переехали в Одессу и взяли с собой Сережу. В стране наступили трудные революционные годы, голод, разруха, бесконечная смена власти. Только в феврале 1920 года жизнь стала налаживаться. Обучаясь в гимназии Сергей отличался от одноклассников исключительными способностями и неукротимой тягой к авиационной технике, находил время для занятий во многих кружках. После закрытия гимназии Сергей получал образование дома, так как отчим помимо педагогического образования имел еще и техническое.</a:t>
            </a:r>
          </a:p>
          <a:p>
            <a:pPr fontAlgn="base"/>
            <a:r>
              <a:rPr lang="ru-RU" sz="1200" b="1" dirty="0">
                <a:solidFill>
                  <a:srgbClr val="7030A0"/>
                </a:solidFill>
              </a:rPr>
              <a:t>Зная о склонности пасынка, отчим Григорий Михайлович записал Сергея в модельный кружок портового клуба. В 1922 году в Одессе открылась </a:t>
            </a:r>
            <a:r>
              <a:rPr lang="ru-RU" sz="1200" b="1" dirty="0" err="1">
                <a:solidFill>
                  <a:srgbClr val="7030A0"/>
                </a:solidFill>
              </a:rPr>
              <a:t>стройпрофшкола</a:t>
            </a:r>
            <a:r>
              <a:rPr lang="ru-RU" sz="1200" b="1" dirty="0">
                <a:solidFill>
                  <a:srgbClr val="7030A0"/>
                </a:solidFill>
              </a:rPr>
              <a:t>, в которой преподавали самые лучшие педагоги, Сергей поступил в эту школу в возрасте 15 лет. Обучаясь в школе, Сергей познакомился с летчиками из гидроавиационного отряда и активно участвовал в авиационной общественной жизни: с 16 лет как лектор по ликвидации </a:t>
            </a:r>
            <a:r>
              <a:rPr lang="ru-RU" sz="1200" b="1" dirty="0" err="1">
                <a:solidFill>
                  <a:srgbClr val="7030A0"/>
                </a:solidFill>
              </a:rPr>
              <a:t>авиабезграмотности</a:t>
            </a:r>
            <a:r>
              <a:rPr lang="ru-RU" sz="1200" b="1" dirty="0">
                <a:solidFill>
                  <a:srgbClr val="7030A0"/>
                </a:solidFill>
              </a:rPr>
              <a:t>, а с 17 — как автор проекта безмоторного самолета К-5, официально защищенного перед компетентной комиссией и рекомендованного к постройке.</a:t>
            </a:r>
          </a:p>
        </p:txBody>
      </p:sp>
      <p:pic>
        <p:nvPicPr>
          <p:cNvPr id="4100" name="Picture 4" descr="C:\Users\Татьяна\Desktop\дед  баб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46" y="3212975"/>
            <a:ext cx="2606346" cy="350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6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16632"/>
            <a:ext cx="48245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C00000"/>
                </a:solidFill>
              </a:rPr>
              <a:t>Годы учёбы</a:t>
            </a:r>
          </a:p>
          <a:p>
            <a:pPr fontAlgn="base"/>
            <a:r>
              <a:rPr lang="ru-RU" sz="1200" b="1" dirty="0" smtClean="0">
                <a:solidFill>
                  <a:srgbClr val="0070C0"/>
                </a:solidFill>
              </a:rPr>
              <a:t>    В </a:t>
            </a:r>
            <a:r>
              <a:rPr lang="ru-RU" sz="1200" b="1" dirty="0">
                <a:solidFill>
                  <a:srgbClr val="0070C0"/>
                </a:solidFill>
              </a:rPr>
              <a:t>1923 году было образовано общество друзей Воздушного флота. Сергей способный авиаконструктор и опытный планерист. Однако его особенно увлекали полеты в стратосфере и принципы реактивного движения.</a:t>
            </a:r>
          </a:p>
          <a:p>
            <a:pPr fontAlgn="base"/>
            <a:r>
              <a:rPr lang="ru-RU" sz="1200" b="1" dirty="0" smtClean="0">
                <a:solidFill>
                  <a:srgbClr val="0070C0"/>
                </a:solidFill>
              </a:rPr>
              <a:t>       В </a:t>
            </a:r>
            <a:r>
              <a:rPr lang="ru-RU" sz="1200" b="1" dirty="0">
                <a:solidFill>
                  <a:srgbClr val="0070C0"/>
                </a:solidFill>
              </a:rPr>
              <a:t>августе 1924 года Сергей Королев поступил в институт на механический факультет по профилю авиационной техники. Осенью 1926г. он переводится из Киевского политехнического института в Московское высшее техническое училище имени Н.Э. Баумана (МВТУ).</a:t>
            </a:r>
          </a:p>
          <a:p>
            <a:pPr fontAlgn="base"/>
            <a:r>
              <a:rPr lang="ru-RU" sz="1200" b="1" dirty="0" smtClean="0">
                <a:solidFill>
                  <a:srgbClr val="0070C0"/>
                </a:solidFill>
              </a:rPr>
              <a:t>     Первые </a:t>
            </a:r>
            <a:r>
              <a:rPr lang="ru-RU" sz="1200" b="1" dirty="0">
                <a:solidFill>
                  <a:srgbClr val="0070C0"/>
                </a:solidFill>
              </a:rPr>
              <a:t>изобретения С четвертого курса Сергей Королев совмещал учебу с работой в конструкторских бюро (КБ). С 1927 четыре года подряд участвовал во Всесоюзных планерных состязаниях в Коктебеле, в 1929 представил там свой первый планер-паритель СК-1 «Коктебель», на котором сам же показал наибольшую продолжительность полета — 4 час. 19 мин. В 1929 Сергей Королев посетил в Калуге К. Э. Циолковского . 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pPr fontAlgn="base"/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        </a:t>
            </a:r>
            <a:r>
              <a:rPr lang="ru-RU" sz="1400" b="1" dirty="0" smtClean="0">
                <a:solidFill>
                  <a:srgbClr val="FF0000"/>
                </a:solidFill>
              </a:rPr>
              <a:t>Встреча </a:t>
            </a:r>
            <a:r>
              <a:rPr lang="ru-RU" sz="1400" b="1" dirty="0">
                <a:solidFill>
                  <a:srgbClr val="FF0000"/>
                </a:solidFill>
              </a:rPr>
              <a:t>с Константином Циолковским </a:t>
            </a:r>
            <a:r>
              <a:rPr lang="ru-RU" sz="1200" b="1" dirty="0">
                <a:solidFill>
                  <a:srgbClr val="0070C0"/>
                </a:solidFill>
              </a:rPr>
              <a:t>сыграла решающую роль по определению жизненного пути Сергея Королева. Всем смыслом его жизни стало одно – строить самолеты и пробиться к звездам</a:t>
            </a:r>
            <a:r>
              <a:rPr lang="ru-RU" sz="1200" b="1" dirty="0" smtClean="0">
                <a:solidFill>
                  <a:srgbClr val="0070C0"/>
                </a:solidFill>
              </a:rPr>
              <a:t>.  В </a:t>
            </a:r>
            <a:r>
              <a:rPr lang="ru-RU" sz="1200" b="1" dirty="0">
                <a:solidFill>
                  <a:srgbClr val="0070C0"/>
                </a:solidFill>
              </a:rPr>
              <a:t>октябре 1930 впервые в мире были выполнены петли Нестерова в свободном полете на планере СК- 3 «Красная звезда». </a:t>
            </a:r>
            <a:r>
              <a:rPr lang="ru-RU" sz="1200" b="1" dirty="0" smtClean="0">
                <a:solidFill>
                  <a:srgbClr val="0070C0"/>
                </a:solidFill>
              </a:rPr>
              <a:t>   Сам </a:t>
            </a:r>
            <a:r>
              <a:rPr lang="ru-RU" sz="1200" b="1" dirty="0">
                <a:solidFill>
                  <a:srgbClr val="0070C0"/>
                </a:solidFill>
              </a:rPr>
              <a:t>Сергей Королев не смог осуществить этот полет из-за тифа, который дал тяжелое осложнение (временная глухота и расстройство памяти). В феврале 1930 Сергей Королев успешно защитил дипломный проект легкого самолета СК-4 (руководителем был А. Н. Туполев).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8629"/>
            <a:ext cx="2952328" cy="3671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t="3526" r="10232" b="28852"/>
          <a:stretch/>
        </p:blipFill>
        <p:spPr bwMode="auto">
          <a:xfrm>
            <a:off x="431419" y="4104419"/>
            <a:ext cx="3600400" cy="248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75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3922"/>
            <a:ext cx="47525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70C0"/>
                </a:solidFill>
              </a:rPr>
              <a:t>Однако его </a:t>
            </a:r>
            <a:r>
              <a:rPr lang="ru-RU" sz="1200" b="1" dirty="0">
                <a:solidFill>
                  <a:srgbClr val="FF0000"/>
                </a:solidFill>
              </a:rPr>
              <a:t>особенно увлекали полёты в стратосфере и принципы реактивного движения.</a:t>
            </a:r>
          </a:p>
          <a:p>
            <a:pPr fontAlgn="base"/>
            <a:r>
              <a:rPr lang="ru-RU" sz="1200" b="1" dirty="0" smtClean="0">
                <a:solidFill>
                  <a:srgbClr val="FF0000"/>
                </a:solidFill>
              </a:rPr>
              <a:t>     В </a:t>
            </a:r>
            <a:r>
              <a:rPr lang="ru-RU" sz="1200" b="1" dirty="0">
                <a:solidFill>
                  <a:srgbClr val="FF0000"/>
                </a:solidFill>
              </a:rPr>
              <a:t>сентябре 1931 года С. П. Королёв и талантливый энтузиаст в области ракетных двигателей Ф. А. </a:t>
            </a:r>
            <a:r>
              <a:rPr lang="ru-RU" sz="1200" b="1" dirty="0" err="1">
                <a:solidFill>
                  <a:srgbClr val="FF0000"/>
                </a:solidFill>
              </a:rPr>
              <a:t>Цандер</a:t>
            </a:r>
            <a:r>
              <a:rPr lang="ru-RU" sz="1200" b="1" dirty="0">
                <a:solidFill>
                  <a:srgbClr val="FF0000"/>
                </a:solidFill>
              </a:rPr>
              <a:t> добиваются создания в Москве с помощью </a:t>
            </a:r>
            <a:r>
              <a:rPr lang="ru-RU" sz="1200" b="1" dirty="0" err="1">
                <a:solidFill>
                  <a:srgbClr val="FF0000"/>
                </a:solidFill>
              </a:rPr>
              <a:t>Осоавиахима</a:t>
            </a:r>
            <a:r>
              <a:rPr lang="ru-RU" sz="1200" b="1" dirty="0">
                <a:solidFill>
                  <a:srgbClr val="FF0000"/>
                </a:solidFill>
              </a:rPr>
              <a:t> общественной организации — Группы изучения реактивного движения (ГИРД) .</a:t>
            </a:r>
          </a:p>
          <a:p>
            <a:pPr fontAlgn="base"/>
            <a:r>
              <a:rPr lang="ru-RU" sz="1200" b="1" dirty="0">
                <a:solidFill>
                  <a:srgbClr val="FF0000"/>
                </a:solidFill>
              </a:rPr>
              <a:t>В апреле 1932 года она становится по существу государственной научно-конструкторской лабораторией по разработке ракетных летательных аппаратов, в которой создаются и запускаются первые отечественные жидкостно-баллистические ракеты (БР) ГИРД-09 и ГИРД-10.</a:t>
            </a:r>
          </a:p>
          <a:p>
            <a:pPr fontAlgn="base"/>
            <a:r>
              <a:rPr lang="ru-RU" sz="1200" b="1" dirty="0" smtClean="0">
                <a:solidFill>
                  <a:srgbClr val="FF0000"/>
                </a:solidFill>
              </a:rPr>
              <a:t>      17 </a:t>
            </a:r>
            <a:r>
              <a:rPr lang="ru-RU" sz="1200" b="1" dirty="0">
                <a:solidFill>
                  <a:srgbClr val="FF0000"/>
                </a:solidFill>
              </a:rPr>
              <a:t>августа 1933 года состоялся первый удачный пуск ракеты ГИРД.</a:t>
            </a:r>
          </a:p>
          <a:p>
            <a:pPr fontAlgn="base"/>
            <a:r>
              <a:rPr lang="ru-RU" sz="1200" b="1" dirty="0">
                <a:solidFill>
                  <a:srgbClr val="FF0000"/>
                </a:solidFill>
              </a:rPr>
              <a:t>В 1936 году С. П. Королёву удалось довести до испытаний крылатые ракеты: зенитную—217 с пороховым ракетным двигателем и дальнобойную—212 с жидкостным ракетным двигателем.</a:t>
            </a:r>
          </a:p>
          <a:p>
            <a:pPr fontAlgn="base"/>
            <a:r>
              <a:rPr lang="ru-RU" sz="1200" b="1" dirty="0">
                <a:solidFill>
                  <a:srgbClr val="FF0000"/>
                </a:solidFill>
              </a:rPr>
              <a:t>В 1933 году на базе московской ГИРД и ленинградской Газодинамической лаборатории (ГДЛ) был создан Реактивный научно-исследовательский институт под руководством И. Т. Клейменова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462" r="4330" b="8922"/>
          <a:stretch/>
        </p:blipFill>
        <p:spPr bwMode="auto">
          <a:xfrm>
            <a:off x="5414504" y="143922"/>
            <a:ext cx="3188389" cy="3645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526" y="3995678"/>
            <a:ext cx="8695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7030A0"/>
                </a:solidFill>
              </a:rPr>
              <a:t>        В </a:t>
            </a:r>
            <a:r>
              <a:rPr lang="ru-RU" sz="1200" b="1" dirty="0">
                <a:solidFill>
                  <a:srgbClr val="7030A0"/>
                </a:solidFill>
              </a:rPr>
              <a:t>его отделе к 1938 году были разработаны проекты жидкостных крылатой и баллистической ракет дальнего действия, авиационных ракет для стрельбы по воздушным и наземным целям и зенитных твердотопливных ракет.</a:t>
            </a:r>
          </a:p>
          <a:p>
            <a:pPr fontAlgn="base"/>
            <a:r>
              <a:rPr lang="ru-RU" sz="1200" b="1" dirty="0">
                <a:solidFill>
                  <a:srgbClr val="7030A0"/>
                </a:solidFill>
              </a:rPr>
              <a:t>Крылатая ракета 217 Крылатая ракета 212</a:t>
            </a:r>
          </a:p>
          <a:p>
            <a:pPr fontAlgn="base"/>
            <a:r>
              <a:rPr lang="ru-RU" sz="1200" b="1" dirty="0">
                <a:solidFill>
                  <a:srgbClr val="7030A0"/>
                </a:solidFill>
              </a:rPr>
              <a:t>Осенью 1937года волна репрессий, захлестнувшая страну, достигла и ракетного института.</a:t>
            </a:r>
          </a:p>
          <a:p>
            <a:pPr fontAlgn="base"/>
            <a:r>
              <a:rPr lang="ru-RU" sz="1200" b="1" dirty="0" smtClean="0">
                <a:solidFill>
                  <a:srgbClr val="7030A0"/>
                </a:solidFill>
              </a:rPr>
              <a:t>    В </a:t>
            </a:r>
            <a:r>
              <a:rPr lang="ru-RU" sz="1200" b="1" dirty="0">
                <a:solidFill>
                  <a:srgbClr val="7030A0"/>
                </a:solidFill>
              </a:rPr>
              <a:t>1938 году после ареста Клейменова и других работников Реактивного института С.П. Королева арестовали по обвинению во вредительстве в области военной техники. 27 сентября 1938 года правосудие сказало свое слово: десять лет заключения в исправительно-трудовых лагерях. Местом его заключения была Колыма. </a:t>
            </a:r>
            <a:r>
              <a:rPr lang="ru-RU" sz="1200" b="1" dirty="0" err="1">
                <a:solidFill>
                  <a:srgbClr val="7030A0"/>
                </a:solidFill>
              </a:rPr>
              <a:t>С.П.Королев</a:t>
            </a:r>
            <a:r>
              <a:rPr lang="ru-RU" sz="1200" b="1" dirty="0">
                <a:solidFill>
                  <a:srgbClr val="7030A0"/>
                </a:solidFill>
              </a:rPr>
              <a:t> писал письма в Москву с просьбой о пересмотре его дела. За облегчение его участи боролись депутаты СССР, знаменитые летчики В.С. </a:t>
            </a:r>
            <a:r>
              <a:rPr lang="ru-RU" sz="1200" b="1" dirty="0" err="1">
                <a:solidFill>
                  <a:srgbClr val="7030A0"/>
                </a:solidFill>
              </a:rPr>
              <a:t>Гризодубова</a:t>
            </a:r>
            <a:r>
              <a:rPr lang="ru-RU" sz="1200" b="1" dirty="0">
                <a:solidFill>
                  <a:srgbClr val="7030A0"/>
                </a:solidFill>
              </a:rPr>
              <a:t> и М.М. Громов.</a:t>
            </a:r>
          </a:p>
          <a:p>
            <a:pPr fontAlgn="base"/>
            <a:r>
              <a:rPr lang="ru-RU" sz="1200" b="1" dirty="0" smtClean="0">
                <a:solidFill>
                  <a:srgbClr val="7030A0"/>
                </a:solidFill>
              </a:rPr>
              <a:t>    В </a:t>
            </a:r>
            <a:r>
              <a:rPr lang="ru-RU" sz="1200" b="1" dirty="0">
                <a:solidFill>
                  <a:srgbClr val="7030A0"/>
                </a:solidFill>
              </a:rPr>
              <a:t>Москву он прибыл 2 марта 1940 год , где спустя четыре месяца был судим вторично. Особым совещанием , приговорен к 8 годам заключения и направлен в московскую </a:t>
            </a:r>
            <a:r>
              <a:rPr lang="ru-RU" sz="1200" b="1" dirty="0" err="1">
                <a:solidFill>
                  <a:srgbClr val="7030A0"/>
                </a:solidFill>
              </a:rPr>
              <a:t>спецтюрьму</a:t>
            </a:r>
            <a:r>
              <a:rPr lang="ru-RU" sz="1200" b="1" dirty="0">
                <a:solidFill>
                  <a:srgbClr val="7030A0"/>
                </a:solidFill>
              </a:rPr>
              <a:t> НКВД ЦКБ-29 , где под руководством А. Н. Туполева , также заключённого, принимал активное участие в создании бомбардировщиков Пе-2 и Ту-2 и одновременно инициативно разрабатывал проекты управляемой </a:t>
            </a:r>
            <a:r>
              <a:rPr lang="ru-RU" sz="1200" b="1" dirty="0" err="1">
                <a:solidFill>
                  <a:srgbClr val="7030A0"/>
                </a:solidFill>
              </a:rPr>
              <a:t>аэроторпеды</a:t>
            </a:r>
            <a:r>
              <a:rPr lang="ru-RU" sz="1200" b="1" dirty="0">
                <a:solidFill>
                  <a:srgbClr val="7030A0"/>
                </a:solidFill>
              </a:rPr>
              <a:t> и нового варианта ракетного перехватчика.</a:t>
            </a:r>
          </a:p>
        </p:txBody>
      </p:sp>
    </p:spTree>
    <p:extLst>
      <p:ext uri="{BB962C8B-B14F-4D97-AF65-F5344CB8AC3E}">
        <p14:creationId xmlns:p14="http://schemas.microsoft.com/office/powerpoint/2010/main" val="57900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4726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0070C0"/>
                </a:solidFill>
              </a:rPr>
              <a:t>        Это </a:t>
            </a:r>
            <a:r>
              <a:rPr lang="ru-RU" sz="1200" b="1" dirty="0">
                <a:solidFill>
                  <a:srgbClr val="0070C0"/>
                </a:solidFill>
              </a:rPr>
              <a:t>послужило причиной для перевода С. П. Королёва в 1942 году в другое КБ тюремного типа — ОКБ-16 при Казанском авиазаводе № 16 где велись работы над ракетными двигателями новых типов с целью применения их в авиации.</a:t>
            </a:r>
          </a:p>
          <a:p>
            <a:pPr fontAlgn="base"/>
            <a:r>
              <a:rPr lang="ru-RU" sz="1200" b="1" dirty="0">
                <a:solidFill>
                  <a:srgbClr val="0070C0"/>
                </a:solidFill>
              </a:rPr>
              <a:t>В начале 1943 года он был назначен главным конструктором группы реактивных установок. Занимался улучшением технических характеристик пикирующего бомбардировщика «Пе-2» первый полет которого состоялся в октябре 1943 года .</a:t>
            </a:r>
          </a:p>
          <a:p>
            <a:pPr fontAlgn="base"/>
            <a:r>
              <a:rPr lang="ru-RU" sz="1200" b="1" dirty="0" smtClean="0">
                <a:solidFill>
                  <a:srgbClr val="0070C0"/>
                </a:solidFill>
              </a:rPr>
              <a:t>      В </a:t>
            </a:r>
            <a:r>
              <a:rPr lang="ru-RU" sz="1200" b="1" dirty="0">
                <a:solidFill>
                  <a:srgbClr val="0070C0"/>
                </a:solidFill>
              </a:rPr>
              <a:t>июле 1944 года С. П. Королёва досрочно освободили из заключения со снятием судимости, после чего он ещё год проработал в Казани.</a:t>
            </a:r>
          </a:p>
          <a:p>
            <a:pPr fontAlgn="base"/>
            <a:r>
              <a:rPr lang="ru-RU" sz="1200" b="1" dirty="0">
                <a:solidFill>
                  <a:srgbClr val="0070C0"/>
                </a:solidFill>
              </a:rPr>
              <a:t>Шла война. Вольнонаемный С.П. Королев посылает письмо в Наркомат авиационной промышленности с настойчивой просьбой начать строить твердотопливные баллистические ракеты дальнего действия на твердом топливе. С этой целью он считает необходимым создать специальное конструкторское бюро с экспериментальной и опытной базой.</a:t>
            </a:r>
          </a:p>
          <a:p>
            <a:pPr fontAlgn="base"/>
            <a:r>
              <a:rPr lang="ru-RU" sz="1200" b="1" dirty="0" smtClean="0">
                <a:solidFill>
                  <a:srgbClr val="0070C0"/>
                </a:solidFill>
              </a:rPr>
              <a:t>       В </a:t>
            </a:r>
            <a:r>
              <a:rPr lang="ru-RU" sz="1200" b="1" dirty="0">
                <a:solidFill>
                  <a:srgbClr val="0070C0"/>
                </a:solidFill>
              </a:rPr>
              <a:t>августе 1946 года С. П. Королёв начал работать в подмосковном Калининграде (затем переименованном в 1996 году в Королёв), где был назначен главным конструктором баллистических ракет дальнего действия и начальником отдела № 3 НИИ-88 по их разработке</a:t>
            </a:r>
            <a:r>
              <a:rPr lang="ru-RU" sz="1200" b="1" dirty="0" smtClean="0">
                <a:solidFill>
                  <a:srgbClr val="0070C0"/>
                </a:solidFill>
              </a:rPr>
              <a:t>.  </a:t>
            </a:r>
            <a:r>
              <a:rPr lang="ru-RU" sz="1200" b="1" dirty="0" err="1" smtClean="0">
                <a:solidFill>
                  <a:srgbClr val="0070C0"/>
                </a:solidFill>
              </a:rPr>
              <a:t>С.П.Королёв</a:t>
            </a:r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разрабатывает баллистическую ракету с дальностью полёта до 3000 км Р-1 и успешно сдаёт её на вооружение .Одновременно завершает сложную и ответственную работу над ракетой Р-5М — с ядерным боевым зарядом</a:t>
            </a:r>
            <a:r>
              <a:rPr lang="ru-RU" sz="1200" b="1" dirty="0" smtClean="0">
                <a:solidFill>
                  <a:srgbClr val="0070C0"/>
                </a:solidFill>
              </a:rPr>
              <a:t>.  В </a:t>
            </a:r>
            <a:r>
              <a:rPr lang="ru-RU" sz="1200" b="1" dirty="0">
                <a:solidFill>
                  <a:srgbClr val="0070C0"/>
                </a:solidFill>
              </a:rPr>
              <a:t>1956 году под руководством С. П. Королёва была создана первая отечественная стратегическая ракета , ставшая основой ракетного ядерного щита страны.</a:t>
            </a:r>
          </a:p>
          <a:p>
            <a:pPr fontAlgn="base"/>
            <a:r>
              <a:rPr lang="ru-RU" sz="1200" b="1" dirty="0" smtClean="0">
                <a:solidFill>
                  <a:srgbClr val="0070C0"/>
                </a:solidFill>
              </a:rPr>
              <a:t>     В </a:t>
            </a:r>
            <a:r>
              <a:rPr lang="ru-RU" sz="1200" b="1" dirty="0">
                <a:solidFill>
                  <a:srgbClr val="0070C0"/>
                </a:solidFill>
              </a:rPr>
              <a:t>1960 году на вооружение поступила первая межконтинентальная ракета Р-7 , имевшая две ракетных ступени. Это тоже была победа С. П. Королёва и его сотрудников</a:t>
            </a:r>
            <a:r>
              <a:rPr lang="ru-RU" sz="1200" b="1" dirty="0" smtClean="0">
                <a:solidFill>
                  <a:srgbClr val="0070C0"/>
                </a:solidFill>
              </a:rPr>
              <a:t>.  Первый </a:t>
            </a:r>
            <a:r>
              <a:rPr lang="ru-RU" sz="1200" b="1" dirty="0">
                <a:solidFill>
                  <a:srgbClr val="0070C0"/>
                </a:solidFill>
              </a:rPr>
              <a:t>искусственный спутник земли В 1955 году С. П. Королёв, М. В. Келдыш, М. К. Тихонравов вышли в правительство с предложением о выведении в космос при помощи ракеты Р-7 искусственного спутника Земли (ИСЗ). Правительство поддержало эту инициативу. С.П. Королев использует каждую возможность подключить к идеям освоения космоса широкую научную общественность. Он встречается с астрономами, физиками, медиками, юристами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t="24009" r="16356" b="14517"/>
          <a:stretch/>
        </p:blipFill>
        <p:spPr bwMode="auto">
          <a:xfrm>
            <a:off x="5652120" y="548680"/>
            <a:ext cx="3321131" cy="2271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r="6262" b="33292"/>
          <a:stretch/>
        </p:blipFill>
        <p:spPr bwMode="auto">
          <a:xfrm>
            <a:off x="5722832" y="3068960"/>
            <a:ext cx="3179705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1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51125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1200" b="1" dirty="0" smtClean="0">
                <a:solidFill>
                  <a:srgbClr val="FF0000"/>
                </a:solidFill>
              </a:rPr>
              <a:t>Постепенно </a:t>
            </a:r>
            <a:r>
              <a:rPr lang="ru-RU" sz="1200" b="1" dirty="0">
                <a:solidFill>
                  <a:srgbClr val="FF0000"/>
                </a:solidFill>
              </a:rPr>
              <a:t>идея о прорыве в космос сплачивает многих сторонников ее осуществления. 4 октября 1957 года был запущен на околоземную орбиту первый в истории человечества ИСЗ. Его полёт имел ошеломляющий успех и создал Советскому Союзу высокий международный авторитет. «Он был мал, этот самый первый искусственный спутник нашей старой планеты, но его звонкие позывные разнеслись по всем материкам и среди всех народов как воплощение дерзновенной мечты человечества» — сказал позже </a:t>
            </a:r>
            <a:r>
              <a:rPr lang="ru-RU" sz="1200" b="1" dirty="0" err="1">
                <a:solidFill>
                  <a:srgbClr val="FF0000"/>
                </a:solidFill>
              </a:rPr>
              <a:t>С.П.Королёв</a:t>
            </a:r>
            <a:r>
              <a:rPr lang="ru-RU" sz="12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11" y="169219"/>
            <a:ext cx="2774414" cy="210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19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096" y="139260"/>
            <a:ext cx="84543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7030A0"/>
                </a:solidFill>
              </a:rPr>
              <a:t>       </a:t>
            </a:r>
            <a:r>
              <a:rPr lang="ru-RU" sz="1200" b="1" dirty="0" smtClean="0">
                <a:solidFill>
                  <a:srgbClr val="7030A0"/>
                </a:solidFill>
              </a:rPr>
              <a:t>Запуск космических аппаратов на Луну В 1959 году создаются и запускаются три автоматических космических аппарата к Луне . Первый и второй — для доставки на Луну вымпела Советского Союза, третий с целью фотографирования обратной (невидимой) стороны Луны . В дальнейшем С. П. Королёв начинает разработку более совершенного лунного аппарата для его мягкой посадки на поверхность Луны , фотографирования и передачи на Землю лунной панорамы (объект Е-6). Луна - 2 Луна -3 Человек в космосе 12 апреля 1961 г. С. П. Королёв снова поражает мировую общественность. Создав первый пилотируемый космический корабль «Восток-1», он реализует первый в мире полёт человека — гражданина СССР Юрия Алексеевича Гагарина по околоземной орбите. Сергей Павлович в решении проблемы освоения человеком космического пространства не спешит. Первый космический корабль сделал только один виток: никто не знал, как человек будет себя чувствовать при столь продолжительной невесомости, какие психологические нагрузки будут действовать на него во время необычного и неизученного космического </a:t>
            </a:r>
            <a:r>
              <a:rPr lang="ru-RU" sz="1200" b="1" dirty="0" err="1" smtClean="0">
                <a:solidFill>
                  <a:srgbClr val="7030A0"/>
                </a:solidFill>
              </a:rPr>
              <a:t>путешествия.Вслед</a:t>
            </a:r>
            <a:r>
              <a:rPr lang="ru-RU" sz="1200" b="1" dirty="0" smtClean="0">
                <a:solidFill>
                  <a:srgbClr val="7030A0"/>
                </a:solidFill>
              </a:rPr>
              <a:t> за первым полётом Ю. А. Гагарина 6 августа 1961 года Германом Степановичем Титовым на корабле «Восток-2» был совершён второй космический полёт, который длился одни сутки. Опять — скрупулёзный анализ влияния условий полёта на функционирование организма.</a:t>
            </a:r>
          </a:p>
          <a:p>
            <a:pPr fontAlgn="base"/>
            <a:r>
              <a:rPr lang="ru-RU" sz="1200" b="1" dirty="0" smtClean="0">
                <a:solidFill>
                  <a:srgbClr val="7030A0"/>
                </a:solidFill>
              </a:rPr>
              <a:t>С 11 по 12 августа 1962 года совместный полёт космических кораблей «Восток-3» и «Восток-4», пилотируемых космонавтами А. Г. Николаевым и П. Р. Поповичем. Между космонавтами была установлена прямая радиосвязь.</a:t>
            </a:r>
            <a:endParaRPr lang="ru-RU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0"/>
          <a:stretch/>
        </p:blipFill>
        <p:spPr bwMode="auto">
          <a:xfrm>
            <a:off x="1043608" y="3212975"/>
            <a:ext cx="5904656" cy="331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92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915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12</cp:revision>
  <dcterms:created xsi:type="dcterms:W3CDTF">2022-01-21T06:34:55Z</dcterms:created>
  <dcterms:modified xsi:type="dcterms:W3CDTF">2022-01-21T09:00:14Z</dcterms:modified>
</cp:coreProperties>
</file>